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305" r:id="rId3"/>
    <p:sldId id="293" r:id="rId4"/>
    <p:sldId id="294" r:id="rId5"/>
    <p:sldId id="314" r:id="rId6"/>
    <p:sldId id="306" r:id="rId7"/>
    <p:sldId id="307" r:id="rId8"/>
    <p:sldId id="296" r:id="rId9"/>
    <p:sldId id="308" r:id="rId10"/>
    <p:sldId id="297" r:id="rId11"/>
    <p:sldId id="309" r:id="rId12"/>
    <p:sldId id="298" r:id="rId13"/>
    <p:sldId id="310" r:id="rId14"/>
    <p:sldId id="311" r:id="rId15"/>
    <p:sldId id="312" r:id="rId16"/>
    <p:sldId id="315" r:id="rId17"/>
    <p:sldId id="316" r:id="rId18"/>
    <p:sldId id="313" r:id="rId19"/>
    <p:sldId id="300" r:id="rId20"/>
    <p:sldId id="303" r:id="rId21"/>
    <p:sldId id="302" r:id="rId22"/>
    <p:sldId id="301" r:id="rId23"/>
    <p:sldId id="304" r:id="rId2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4"/>
    <p:restoredTop sz="96016"/>
  </p:normalViewPr>
  <p:slideViewPr>
    <p:cSldViewPr snapToGrid="0" snapToObjects="1">
      <p:cViewPr>
        <p:scale>
          <a:sx n="68" d="100"/>
          <a:sy n="68" d="100"/>
        </p:scale>
        <p:origin x="813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2-12T15:33:36.2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16881 23030 23951 0,'0'0'2128'0,"0"0"-1696"0,-12 21-432 0,12-21 0 16,0 0 256-16,0 0-48 0,0 0 0 0,0 0-7440 16,0 0-1472-16</inkml:trace>
  <inkml:trace contextRef="#ctx0" brushRef="#br0" timeOffset="-257435.05">23701 22794 5519 0,'0'0'496'0,"-26"2"-496"16,26-2 0-16,0 0 0 0,-16-3 256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Line"/>
          <p:cNvSpPr/>
          <p:nvPr/>
        </p:nvSpPr>
        <p:spPr>
          <a:xfrm>
            <a:off x="189582" y="965675"/>
            <a:ext cx="12625636" cy="1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15537" y="9373396"/>
            <a:ext cx="368504" cy="381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8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064277"/>
            <a:ext cx="11099800" cy="8147017"/>
          </a:xfrm>
          <a:prstGeom prst="rect">
            <a:avLst/>
          </a:prstGeom>
        </p:spPr>
        <p:txBody>
          <a:bodyPr anchor="t"/>
          <a:lstStyle>
            <a:lvl1pPr>
              <a:spcBef>
                <a:spcPts val="2000"/>
              </a:spcBef>
              <a:defRPr sz="2400"/>
            </a:lvl1pPr>
            <a:lvl2pPr>
              <a:spcBef>
                <a:spcPts val="2000"/>
              </a:spcBef>
              <a:buChar char="-"/>
              <a:defRPr sz="2400"/>
            </a:lvl2pPr>
            <a:lvl3pPr>
              <a:spcBef>
                <a:spcPts val="2000"/>
              </a:spcBef>
              <a:buChar char="‣"/>
              <a:defRPr sz="2400"/>
            </a:lvl3pPr>
            <a:lvl4pPr>
              <a:spcBef>
                <a:spcPts val="2000"/>
              </a:spcBef>
              <a:buChar char="✓"/>
              <a:defRPr sz="2400"/>
            </a:lvl4pPr>
            <a:lvl5pPr>
              <a:spcBef>
                <a:spcPts val="2000"/>
              </a:spcBef>
              <a:buChar char="✓"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Title Text"/>
          <p:cNvSpPr txBox="1">
            <a:spLocks noGrp="1"/>
          </p:cNvSpPr>
          <p:nvPr>
            <p:ph type="title"/>
          </p:nvPr>
        </p:nvSpPr>
        <p:spPr>
          <a:xfrm>
            <a:off x="952500" y="11211"/>
            <a:ext cx="11099800" cy="952752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Line"/>
          <p:cNvSpPr/>
          <p:nvPr/>
        </p:nvSpPr>
        <p:spPr>
          <a:xfrm>
            <a:off x="189582" y="965675"/>
            <a:ext cx="12625636" cy="1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15537" y="9373396"/>
            <a:ext cx="368504" cy="381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8" name="Title Text"/>
          <p:cNvSpPr txBox="1">
            <a:spLocks noGrp="1"/>
          </p:cNvSpPr>
          <p:nvPr>
            <p:ph type="title"/>
          </p:nvPr>
        </p:nvSpPr>
        <p:spPr>
          <a:xfrm>
            <a:off x="952500" y="11211"/>
            <a:ext cx="11099800" cy="952752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Image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4" name="Image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5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4" name="“在此键入引文。”"/>
          <p:cNvSpPr>
            <a:spLocks noGrp="1"/>
          </p:cNvSpPr>
          <p:nvPr>
            <p:ph type="body" sz="quarter" idx="14"/>
          </p:nvPr>
        </p:nvSpPr>
        <p:spPr>
          <a:xfrm>
            <a:off x="1270000" y="4222750"/>
            <a:ext cx="10464800" cy="774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“在此键入引文。”</a:t>
            </a:r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50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customXml" Target="../ink/ink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6.tmp"/><Relationship Id="rId4" Type="http://schemas.openxmlformats.org/officeDocument/2006/relationships/image" Target="../media/image11.png"/><Relationship Id="rId9" Type="http://schemas.openxmlformats.org/officeDocument/2006/relationships/image" Target="../media/image15.tm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29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数字信号处理…"/>
          <p:cNvSpPr txBox="1">
            <a:spLocks noGrp="1"/>
          </p:cNvSpPr>
          <p:nvPr>
            <p:ph type="ctrTitle"/>
          </p:nvPr>
        </p:nvSpPr>
        <p:spPr>
          <a:xfrm>
            <a:off x="1270000" y="1231900"/>
            <a:ext cx="10464800" cy="3302000"/>
          </a:xfrm>
          <a:prstGeom prst="rect">
            <a:avLst/>
          </a:prstGeom>
        </p:spPr>
        <p:txBody>
          <a:bodyPr anchor="t"/>
          <a:lstStyle/>
          <a:p>
            <a:pPr defTabSz="531622">
              <a:defRPr sz="7280"/>
            </a:pPr>
            <a:r>
              <a:t>数字信号处理</a:t>
            </a:r>
          </a:p>
          <a:p>
            <a:pPr defTabSz="531622">
              <a:defRPr sz="7280"/>
            </a:pPr>
            <a:r>
              <a:t>Digital Signal Processing</a:t>
            </a:r>
          </a:p>
        </p:txBody>
      </p:sp>
      <p:sp>
        <p:nvSpPr>
          <p:cNvPr id="130" name="主讲：刘而云…"/>
          <p:cNvSpPr txBox="1">
            <a:spLocks noGrp="1"/>
          </p:cNvSpPr>
          <p:nvPr>
            <p:ph type="subTitle" sz="half" idx="1"/>
          </p:nvPr>
        </p:nvSpPr>
        <p:spPr>
          <a:xfrm>
            <a:off x="1270000" y="4998751"/>
            <a:ext cx="10464800" cy="3484849"/>
          </a:xfrm>
          <a:prstGeom prst="rect">
            <a:avLst/>
          </a:prstGeom>
        </p:spPr>
        <p:txBody>
          <a:bodyPr/>
          <a:lstStyle/>
          <a:p>
            <a:pPr defTabSz="473201">
              <a:lnSpc>
                <a:spcPct val="120000"/>
              </a:lnSpc>
              <a:defRPr sz="3240"/>
            </a:pPr>
            <a:r>
              <a:rPr dirty="0" err="1"/>
              <a:t>主讲：刘而云</a:t>
            </a:r>
            <a:endParaRPr dirty="0"/>
          </a:p>
          <a:p>
            <a:pPr defTabSz="473201">
              <a:lnSpc>
                <a:spcPct val="120000"/>
              </a:lnSpc>
              <a:defRPr sz="3240"/>
            </a:pPr>
            <a:r>
              <a:rPr dirty="0" err="1"/>
              <a:t>浙江大学</a:t>
            </a:r>
            <a:r>
              <a:rPr dirty="0"/>
              <a:t> </a:t>
            </a:r>
            <a:r>
              <a:rPr dirty="0" err="1"/>
              <a:t>信电学院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8E7B6-9788-4A42-80A5-07CAA32DD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7.5 </a:t>
            </a:r>
            <a:r>
              <a:rPr lang="zh-CN" altLang="en-US" dirty="0"/>
              <a:t>多抽样率系统的高效实现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AE34AF-DD1A-B642-9279-CCB244A577CC}"/>
              </a:ext>
            </a:extLst>
          </p:cNvPr>
          <p:cNvSpPr txBox="1"/>
          <p:nvPr/>
        </p:nvSpPr>
        <p:spPr>
          <a:xfrm>
            <a:off x="190260" y="1080273"/>
            <a:ext cx="818682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5</a:t>
            </a:r>
            <a:r>
              <a:rPr lang="zh-CN" altLang="en-US" dirty="0"/>
              <a:t>、</a:t>
            </a:r>
            <a:r>
              <a:rPr lang="en-US" altLang="zh-CN" dirty="0"/>
              <a:t>I</a:t>
            </a:r>
            <a:r>
              <a:rPr lang="zh-CN" altLang="en-US" dirty="0"/>
              <a:t>倍内插系统的</a:t>
            </a:r>
            <a:r>
              <a:rPr lang="en-US" altLang="zh-CN" dirty="0"/>
              <a:t>FIR</a:t>
            </a:r>
            <a:r>
              <a:rPr lang="zh-CN" altLang="en-US" dirty="0"/>
              <a:t>多相实现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9218BD-8E58-164F-951C-9BCB715AB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902" y="1736863"/>
            <a:ext cx="7533898" cy="1406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AF90DB-4296-FC45-9E4A-836B61F79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902" y="4435722"/>
            <a:ext cx="7533898" cy="4349681"/>
          </a:xfrm>
          <a:prstGeom prst="rect">
            <a:avLst/>
          </a:prstGeom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525C4788-E6A9-934D-A77F-9035A7472808}"/>
              </a:ext>
            </a:extLst>
          </p:cNvPr>
          <p:cNvSpPr/>
          <p:nvPr/>
        </p:nvSpPr>
        <p:spPr>
          <a:xfrm>
            <a:off x="9580497" y="3310534"/>
            <a:ext cx="480448" cy="782510"/>
          </a:xfrm>
          <a:prstGeom prst="down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80F39E-856F-AC4D-B0EF-14D47FA93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60" y="2008853"/>
            <a:ext cx="4955177" cy="11341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5C16F6-B564-9F42-9907-E7D1A5DC55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8497" y="3415028"/>
            <a:ext cx="3309964" cy="52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4898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8E7B6-9788-4A42-80A5-07CAA32DD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7.5 </a:t>
            </a:r>
            <a:r>
              <a:rPr lang="zh-CN" altLang="en-US" dirty="0"/>
              <a:t>多抽样率系统的高效实现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AE34AF-DD1A-B642-9279-CCB244A577CC}"/>
              </a:ext>
            </a:extLst>
          </p:cNvPr>
          <p:cNvSpPr txBox="1"/>
          <p:nvPr/>
        </p:nvSpPr>
        <p:spPr>
          <a:xfrm>
            <a:off x="190260" y="1080273"/>
            <a:ext cx="818682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5</a:t>
            </a:r>
            <a:r>
              <a:rPr lang="zh-CN" altLang="en-US" dirty="0"/>
              <a:t>、</a:t>
            </a:r>
            <a:r>
              <a:rPr lang="en-US" altLang="zh-CN" dirty="0"/>
              <a:t>I</a:t>
            </a:r>
            <a:r>
              <a:rPr lang="zh-CN" altLang="en-US" dirty="0"/>
              <a:t>倍内插系统的</a:t>
            </a:r>
            <a:r>
              <a:rPr lang="en-US" altLang="zh-CN" dirty="0"/>
              <a:t>FIR</a:t>
            </a:r>
            <a:r>
              <a:rPr lang="zh-CN" altLang="en-US" dirty="0"/>
              <a:t>多相实现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8D73DA-1AC5-5E46-9559-1EE014BBC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023" y="3089440"/>
            <a:ext cx="6612777" cy="35747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B472F6-04BB-6B44-AFFF-5B265C180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68" y="1906091"/>
            <a:ext cx="3860383" cy="10053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D54BD6-1505-304F-85C6-B0D9A4E31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006" y="2033429"/>
            <a:ext cx="3459674" cy="5972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30ED26-2BBD-FF44-BA93-F043EB984E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016093"/>
            <a:ext cx="6209072" cy="3584795"/>
          </a:xfrm>
          <a:prstGeom prst="rect">
            <a:avLst/>
          </a:prstGeom>
        </p:spPr>
      </p:pic>
      <p:sp>
        <p:nvSpPr>
          <p:cNvPr id="13" name="Striped Right Arrow 12">
            <a:extLst>
              <a:ext uri="{FF2B5EF4-FFF2-40B4-BE49-F238E27FC236}">
                <a16:creationId xmlns:a16="http://schemas.microsoft.com/office/drawing/2014/main" id="{C2DBDD63-B61B-B848-BEF8-4773DA5943F9}"/>
              </a:ext>
            </a:extLst>
          </p:cNvPr>
          <p:cNvSpPr/>
          <p:nvPr/>
        </p:nvSpPr>
        <p:spPr>
          <a:xfrm>
            <a:off x="5884607" y="4876800"/>
            <a:ext cx="648929" cy="383458"/>
          </a:xfrm>
          <a:prstGeom prst="striped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E520636-214C-4D4D-86B1-44B5439D79F8}"/>
                  </a:ext>
                </a:extLst>
              </p:cNvPr>
              <p:cNvSpPr/>
              <p:nvPr/>
            </p:nvSpPr>
            <p:spPr>
              <a:xfrm>
                <a:off x="7428005" y="7104532"/>
                <a:ext cx="22517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/>
                  <a:t>乘法次数</a:t>
                </a:r>
                <a:r>
                  <a:rPr lang="zh-CN" altLang="en-US" sz="2800" dirty="0"/>
                  <a:t>：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E520636-214C-4D4D-86B1-44B5439D79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005" y="7104532"/>
                <a:ext cx="2251707" cy="523220"/>
              </a:xfrm>
              <a:prstGeom prst="rect">
                <a:avLst/>
              </a:prstGeom>
              <a:blipFill>
                <a:blip r:embed="rId6"/>
                <a:stretch>
                  <a:fillRect l="-5056" t="-11628" r="-562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94B720C-CDAB-5944-A8CE-B2CE8FD32465}"/>
                  </a:ext>
                </a:extLst>
              </p:cNvPr>
              <p:cNvSpPr/>
              <p:nvPr/>
            </p:nvSpPr>
            <p:spPr>
              <a:xfrm>
                <a:off x="7428005" y="7890102"/>
                <a:ext cx="4869538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/>
                  <a:t>加法次数</a:t>
                </a:r>
                <a:r>
                  <a:rPr lang="zh-CN" altLang="en-US" sz="2800" dirty="0"/>
                  <a:t>：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den>
                        </m:f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94B720C-CDAB-5944-A8CE-B2CE8FD324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005" y="7890102"/>
                <a:ext cx="4869538" cy="737189"/>
              </a:xfrm>
              <a:prstGeom prst="rect">
                <a:avLst/>
              </a:prstGeom>
              <a:blipFill>
                <a:blip r:embed="rId7"/>
                <a:stretch>
                  <a:fillRect l="-2083" r="-1042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FDE64BF-2732-D04D-81B1-1F9088749C2B}"/>
                  </a:ext>
                </a:extLst>
              </p:cNvPr>
              <p:cNvSpPr/>
              <p:nvPr/>
            </p:nvSpPr>
            <p:spPr>
              <a:xfrm>
                <a:off x="797711" y="7118443"/>
                <a:ext cx="23905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/>
                  <a:t>乘法次数</a:t>
                </a:r>
                <a:r>
                  <a:rPr lang="zh-CN" altLang="en-US" sz="2800" dirty="0"/>
                  <a:t>：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𝑁𝐼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FDE64BF-2732-D04D-81B1-1F9088749C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11" y="7118443"/>
                <a:ext cx="2390591" cy="523220"/>
              </a:xfrm>
              <a:prstGeom prst="rect">
                <a:avLst/>
              </a:prstGeom>
              <a:blipFill>
                <a:blip r:embed="rId8"/>
                <a:stretch>
                  <a:fillRect l="-4762" t="-14286" r="-529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8CF97BF-544F-7F47-9FB9-A9D0A22B13DE}"/>
                  </a:ext>
                </a:extLst>
              </p:cNvPr>
              <p:cNvSpPr/>
              <p:nvPr/>
            </p:nvSpPr>
            <p:spPr>
              <a:xfrm>
                <a:off x="797711" y="7880777"/>
                <a:ext cx="30165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/>
                  <a:t>加法次数</a:t>
                </a:r>
                <a:r>
                  <a:rPr lang="zh-CN" altLang="en-US" sz="2800" dirty="0"/>
                  <a:t>：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𝑁𝐼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8CF97BF-544F-7F47-9FB9-A9D0A22B1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11" y="7880777"/>
                <a:ext cx="3016595" cy="523220"/>
              </a:xfrm>
              <a:prstGeom prst="rect">
                <a:avLst/>
              </a:prstGeom>
              <a:blipFill>
                <a:blip r:embed="rId9"/>
                <a:stretch>
                  <a:fillRect l="-3782" t="-14286" r="-42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418975C3-F990-414B-A685-02E8D962AC17}"/>
              </a:ext>
            </a:extLst>
          </p:cNvPr>
          <p:cNvSpPr txBox="1"/>
          <p:nvPr/>
        </p:nvSpPr>
        <p:spPr>
          <a:xfrm>
            <a:off x="4675239" y="7634362"/>
            <a:ext cx="224769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solidFill>
                  <a:srgbClr val="0432FF"/>
                </a:solidFill>
              </a:rPr>
              <a:t>单位时间运算量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432FF"/>
              </a:solidFill>
              <a:effectLst/>
              <a:uFillTx/>
              <a:sym typeface="Helvetica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39AC67B-26E0-2146-8199-3C9A1BD6185A}"/>
                  </a:ext>
                </a:extLst>
              </p:cNvPr>
              <p:cNvSpPr/>
              <p:nvPr/>
            </p:nvSpPr>
            <p:spPr>
              <a:xfrm>
                <a:off x="9235656" y="8889641"/>
                <a:ext cx="15492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39AC67B-26E0-2146-8199-3C9A1BD618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5656" y="8889641"/>
                <a:ext cx="154920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489195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8E7B6-9788-4A42-80A5-07CAA32DD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7.5 </a:t>
            </a:r>
            <a:r>
              <a:rPr lang="zh-CN" altLang="en-US" dirty="0"/>
              <a:t>多抽样率系统的高效实现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AE34AF-DD1A-B642-9279-CCB244A577CC}"/>
              </a:ext>
            </a:extLst>
          </p:cNvPr>
          <p:cNvSpPr txBox="1"/>
          <p:nvPr/>
        </p:nvSpPr>
        <p:spPr>
          <a:xfrm>
            <a:off x="190260" y="1080273"/>
            <a:ext cx="818682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6</a:t>
            </a:r>
            <a:r>
              <a:rPr lang="zh-CN" altLang="en-US" dirty="0"/>
              <a:t>、多抽样率系统的高效</a:t>
            </a:r>
            <a:r>
              <a:rPr lang="en-US" altLang="zh-CN" dirty="0"/>
              <a:t>FIR</a:t>
            </a:r>
            <a:r>
              <a:rPr lang="zh-CN" altLang="en-US" dirty="0"/>
              <a:t>直接实现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4CD4F-6DA1-A841-BF0B-2CAB64552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432" y="4064646"/>
            <a:ext cx="4737100" cy="4445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B9D72D4-561B-004E-B7B0-589FAC8AF335}"/>
                  </a:ext>
                </a:extLst>
              </p:cNvPr>
              <p:cNvSpPr/>
              <p:nvPr/>
            </p:nvSpPr>
            <p:spPr>
              <a:xfrm>
                <a:off x="8655417" y="1974390"/>
                <a:ext cx="3233129" cy="1304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B9D72D4-561B-004E-B7B0-589FAC8AF3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5417" y="1974390"/>
                <a:ext cx="3233129" cy="1304268"/>
              </a:xfrm>
              <a:prstGeom prst="rect">
                <a:avLst/>
              </a:prstGeom>
              <a:blipFill>
                <a:blip r:embed="rId3"/>
                <a:stretch>
                  <a:fillRect l="-392" t="-100000" b="-15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B4940C1-DFCA-6644-8845-853A8A2631D2}"/>
              </a:ext>
            </a:extLst>
          </p:cNvPr>
          <p:cNvSpPr txBox="1"/>
          <p:nvPr/>
        </p:nvSpPr>
        <p:spPr>
          <a:xfrm>
            <a:off x="8260957" y="8774133"/>
            <a:ext cx="333313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 dirty="0"/>
              <a:t>FIR</a:t>
            </a:r>
            <a:r>
              <a:rPr lang="zh-CN" altLang="en-US" sz="2800" dirty="0"/>
              <a:t>滤波器直接型实现结构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442877-45A7-5246-88F4-A791E621B0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081"/>
          <a:stretch/>
        </p:blipFill>
        <p:spPr>
          <a:xfrm>
            <a:off x="190260" y="3931152"/>
            <a:ext cx="5842994" cy="50458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4FC12CD-39F7-E942-A573-FFEC686A3BC4}"/>
                  </a:ext>
                </a:extLst>
              </p:cNvPr>
              <p:cNvSpPr/>
              <p:nvPr/>
            </p:nvSpPr>
            <p:spPr>
              <a:xfrm>
                <a:off x="-258187" y="1822008"/>
                <a:ext cx="5527918" cy="14775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4FC12CD-39F7-E942-A573-FFEC686A3B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58187" y="1822008"/>
                <a:ext cx="5527918" cy="1477520"/>
              </a:xfrm>
              <a:prstGeom prst="rect">
                <a:avLst/>
              </a:prstGeom>
              <a:blipFill>
                <a:blip r:embed="rId5"/>
                <a:stretch>
                  <a:fillRect t="-102542" b="-16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0EA6299-8437-0647-90B2-495A9625DBD9}"/>
              </a:ext>
            </a:extLst>
          </p:cNvPr>
          <p:cNvSpPr txBox="1"/>
          <p:nvPr/>
        </p:nvSpPr>
        <p:spPr>
          <a:xfrm>
            <a:off x="5185549" y="2144340"/>
            <a:ext cx="2633701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432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令分组长度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432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M=1, N=L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432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Striped Right Arrow 9">
            <a:extLst>
              <a:ext uri="{FF2B5EF4-FFF2-40B4-BE49-F238E27FC236}">
                <a16:creationId xmlns:a16="http://schemas.microsoft.com/office/drawing/2014/main" id="{F8D71AF2-119E-7444-9A76-AC854D10CB99}"/>
              </a:ext>
            </a:extLst>
          </p:cNvPr>
          <p:cNvSpPr/>
          <p:nvPr/>
        </p:nvSpPr>
        <p:spPr>
          <a:xfrm>
            <a:off x="6498176" y="6287146"/>
            <a:ext cx="648929" cy="383458"/>
          </a:xfrm>
          <a:prstGeom prst="striped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2421077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8E7B6-9788-4A42-80A5-07CAA32DD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7.5 </a:t>
            </a:r>
            <a:r>
              <a:rPr lang="zh-CN" altLang="en-US" dirty="0"/>
              <a:t>多抽样率系统的高效实现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AE34AF-DD1A-B642-9279-CCB244A577CC}"/>
              </a:ext>
            </a:extLst>
          </p:cNvPr>
          <p:cNvSpPr txBox="1"/>
          <p:nvPr/>
        </p:nvSpPr>
        <p:spPr>
          <a:xfrm>
            <a:off x="190260" y="1080273"/>
            <a:ext cx="818682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6</a:t>
            </a:r>
            <a:r>
              <a:rPr lang="zh-CN" altLang="en-US" dirty="0"/>
              <a:t>、多抽样率系统的高效</a:t>
            </a:r>
            <a:r>
              <a:rPr lang="en-US" altLang="zh-CN" dirty="0"/>
              <a:t>FIR</a:t>
            </a:r>
            <a:r>
              <a:rPr lang="zh-CN" altLang="en-US" dirty="0"/>
              <a:t>直接实现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52071-F4A4-E542-86CC-BB2500AD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243" y="2932625"/>
            <a:ext cx="6197600" cy="5283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614407-CE33-CA44-A553-41283DADD5D2}"/>
              </a:ext>
            </a:extLst>
          </p:cNvPr>
          <p:cNvSpPr txBox="1"/>
          <p:nvPr/>
        </p:nvSpPr>
        <p:spPr>
          <a:xfrm>
            <a:off x="7207572" y="8673327"/>
            <a:ext cx="5098942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</a:t>
            </a:r>
            <a:r>
              <a:rPr lang="zh-CN" altLang="en-US" sz="2800" dirty="0"/>
              <a:t>倍抽取器系统的</a:t>
            </a:r>
            <a:endParaRPr lang="en-US" altLang="zh-CN" sz="2800" dirty="0"/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800" dirty="0"/>
              <a:t>高效</a:t>
            </a:r>
            <a:r>
              <a:rPr lang="en-US" altLang="zh-CN" sz="2800" dirty="0"/>
              <a:t>FIR</a:t>
            </a:r>
            <a:r>
              <a:rPr lang="zh-CN" altLang="en-US" sz="2800" dirty="0"/>
              <a:t>直接实现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0A4D0F-CCCF-EC4E-A023-EA22AEC96771}"/>
              </a:ext>
            </a:extLst>
          </p:cNvPr>
          <p:cNvGrpSpPr/>
          <p:nvPr/>
        </p:nvGrpSpPr>
        <p:grpSpPr>
          <a:xfrm>
            <a:off x="0" y="3083091"/>
            <a:ext cx="5493504" cy="4589648"/>
            <a:chOff x="0" y="2385666"/>
            <a:chExt cx="5493504" cy="458964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3FF40FD-CB2B-3242-9804-55F8D029D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530314"/>
              <a:ext cx="4737100" cy="4445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160A3D1-4146-4D4E-AF90-4C7BDEE6A8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605" t="1744" r="47486" b="78699"/>
            <a:stretch/>
          </p:blipFill>
          <p:spPr>
            <a:xfrm>
              <a:off x="3628969" y="2421828"/>
              <a:ext cx="1108131" cy="80640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ACE58E1-0CBA-234B-A0A3-B73200178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06104" y="2385666"/>
              <a:ext cx="787400" cy="82550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5D4D636-6951-B646-B469-8BAFA6FA2F66}"/>
              </a:ext>
            </a:extLst>
          </p:cNvPr>
          <p:cNvSpPr txBox="1"/>
          <p:nvPr/>
        </p:nvSpPr>
        <p:spPr>
          <a:xfrm>
            <a:off x="3278141" y="8410604"/>
            <a:ext cx="509894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800" dirty="0">
                <a:solidFill>
                  <a:srgbClr val="0432FF"/>
                </a:solidFill>
              </a:rPr>
              <a:t>计算效率比较？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432FF"/>
              </a:solidFill>
              <a:effectLst/>
              <a:uFillTx/>
              <a:sym typeface="Helvetica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BC4DAC-34DE-584F-A289-D13CB4837325}"/>
              </a:ext>
            </a:extLst>
          </p:cNvPr>
          <p:cNvSpPr txBox="1"/>
          <p:nvPr/>
        </p:nvSpPr>
        <p:spPr>
          <a:xfrm>
            <a:off x="394562" y="1960249"/>
            <a:ext cx="509894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 dirty="0">
                <a:solidFill>
                  <a:srgbClr val="0432FF"/>
                </a:solidFill>
              </a:rPr>
              <a:t>D</a:t>
            </a:r>
            <a:r>
              <a:rPr lang="zh-CN" altLang="en-US" sz="2800" dirty="0">
                <a:solidFill>
                  <a:srgbClr val="0432FF"/>
                </a:solidFill>
              </a:rPr>
              <a:t>倍抽取器高效</a:t>
            </a:r>
            <a:r>
              <a:rPr lang="en-US" altLang="zh-CN" sz="2800" dirty="0">
                <a:solidFill>
                  <a:srgbClr val="0432FF"/>
                </a:solidFill>
              </a:rPr>
              <a:t>FIR</a:t>
            </a:r>
            <a:r>
              <a:rPr lang="zh-CN" altLang="en-US" sz="2800" dirty="0">
                <a:solidFill>
                  <a:srgbClr val="0432FF"/>
                </a:solidFill>
              </a:rPr>
              <a:t>直接实现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432FF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56607768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8BA7B-D28C-AD4E-926C-3CC0D3177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7.5 </a:t>
            </a:r>
            <a:r>
              <a:rPr lang="zh-CN" altLang="en-US" dirty="0"/>
              <a:t>多抽样率系统的高效实现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580941-F670-7449-A7B2-D02B243F8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0" y="3099012"/>
            <a:ext cx="6400800" cy="51054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FDD8C2B-1EE1-264B-A2C8-6CC4E56923A0}"/>
              </a:ext>
            </a:extLst>
          </p:cNvPr>
          <p:cNvGrpSpPr/>
          <p:nvPr/>
        </p:nvGrpSpPr>
        <p:grpSpPr>
          <a:xfrm>
            <a:off x="106122" y="3220630"/>
            <a:ext cx="5741474" cy="4725906"/>
            <a:chOff x="106122" y="1314342"/>
            <a:chExt cx="5741474" cy="47259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82FA9B3-A56C-F04F-9B21-A1D9D4024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0496" y="1595248"/>
              <a:ext cx="4737100" cy="4445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9AD1A9B-6381-564E-ABB7-C80253401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8261" y="1314342"/>
              <a:ext cx="1168400" cy="95275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82EFBFE-5215-3248-B400-31381D9EA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122" y="1421970"/>
              <a:ext cx="762000" cy="812800"/>
            </a:xfrm>
            <a:prstGeom prst="rect">
              <a:avLst/>
            </a:prstGeom>
          </p:spPr>
        </p:pic>
      </p:grpSp>
      <p:sp>
        <p:nvSpPr>
          <p:cNvPr id="11" name="Right Arrow 10">
            <a:extLst>
              <a:ext uri="{FF2B5EF4-FFF2-40B4-BE49-F238E27FC236}">
                <a16:creationId xmlns:a16="http://schemas.microsoft.com/office/drawing/2014/main" id="{D4B47557-47CA-024F-BA05-9E316D067A54}"/>
              </a:ext>
            </a:extLst>
          </p:cNvPr>
          <p:cNvSpPr/>
          <p:nvPr/>
        </p:nvSpPr>
        <p:spPr>
          <a:xfrm>
            <a:off x="5847596" y="5641380"/>
            <a:ext cx="756404" cy="418454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3D5926-85EB-A746-A32B-B12A84783D9D}"/>
              </a:ext>
            </a:extLst>
          </p:cNvPr>
          <p:cNvSpPr txBox="1"/>
          <p:nvPr/>
        </p:nvSpPr>
        <p:spPr>
          <a:xfrm>
            <a:off x="394562" y="1960249"/>
            <a:ext cx="509894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 dirty="0">
                <a:solidFill>
                  <a:srgbClr val="0432FF"/>
                </a:solidFill>
              </a:rPr>
              <a:t>I</a:t>
            </a:r>
            <a:r>
              <a:rPr lang="zh-CN" altLang="en-US" sz="2800" dirty="0">
                <a:solidFill>
                  <a:srgbClr val="0432FF"/>
                </a:solidFill>
              </a:rPr>
              <a:t>内插高效</a:t>
            </a:r>
            <a:r>
              <a:rPr lang="en-US" altLang="zh-CN" sz="2800" dirty="0">
                <a:solidFill>
                  <a:srgbClr val="0432FF"/>
                </a:solidFill>
              </a:rPr>
              <a:t>FIR</a:t>
            </a:r>
            <a:r>
              <a:rPr lang="zh-CN" altLang="en-US" sz="2800" dirty="0">
                <a:solidFill>
                  <a:srgbClr val="0432FF"/>
                </a:solidFill>
              </a:rPr>
              <a:t>直接实现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432FF"/>
              </a:solidFill>
              <a:effectLst/>
              <a:uFillTx/>
              <a:sym typeface="Helvetica 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CA1FBC-1297-3D41-9280-046AA22D8DFD}"/>
              </a:ext>
            </a:extLst>
          </p:cNvPr>
          <p:cNvSpPr txBox="1"/>
          <p:nvPr/>
        </p:nvSpPr>
        <p:spPr>
          <a:xfrm>
            <a:off x="190260" y="1080273"/>
            <a:ext cx="818682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6</a:t>
            </a:r>
            <a:r>
              <a:rPr lang="zh-CN" altLang="en-US" dirty="0"/>
              <a:t>、多抽样率系统的高效</a:t>
            </a:r>
            <a:r>
              <a:rPr lang="en-US" altLang="zh-CN" dirty="0"/>
              <a:t>FIR</a:t>
            </a:r>
            <a:r>
              <a:rPr lang="zh-CN" altLang="en-US" dirty="0"/>
              <a:t>直接实现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B9688C-2CA8-184B-9E63-955BCCDA3937}"/>
              </a:ext>
            </a:extLst>
          </p:cNvPr>
          <p:cNvSpPr txBox="1"/>
          <p:nvPr/>
        </p:nvSpPr>
        <p:spPr>
          <a:xfrm>
            <a:off x="3278141" y="8410604"/>
            <a:ext cx="509894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800" dirty="0">
                <a:solidFill>
                  <a:srgbClr val="0432FF"/>
                </a:solidFill>
              </a:rPr>
              <a:t>计算效率比较？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432FF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6944351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45BCE-7488-A144-89AD-36048E829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7.5 </a:t>
            </a:r>
            <a:r>
              <a:rPr lang="zh-CN" altLang="en-US" dirty="0"/>
              <a:t>多抽样率系统的高效实现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F16488-FC36-B141-B055-714E8B473B50}"/>
              </a:ext>
            </a:extLst>
          </p:cNvPr>
          <p:cNvSpPr txBox="1"/>
          <p:nvPr/>
        </p:nvSpPr>
        <p:spPr>
          <a:xfrm>
            <a:off x="190260" y="1080273"/>
            <a:ext cx="818682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7</a:t>
            </a:r>
            <a:r>
              <a:rPr lang="zh-CN" altLang="en-US" dirty="0"/>
              <a:t>、对称</a:t>
            </a:r>
            <a:r>
              <a:rPr lang="en-US" altLang="zh-CN" dirty="0"/>
              <a:t>FIR</a:t>
            </a:r>
            <a:r>
              <a:rPr lang="zh-CN" altLang="en-US" dirty="0"/>
              <a:t>滤波器高效实现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1DA5D3-D709-554D-AED6-6F7A0DE4A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119911"/>
            <a:ext cx="6589148" cy="56169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99C0DCF-CBD7-D749-82FD-419F197A833E}"/>
                  </a:ext>
                </a:extLst>
              </p:cNvPr>
              <p:cNvSpPr/>
              <p:nvPr/>
            </p:nvSpPr>
            <p:spPr>
              <a:xfrm>
                <a:off x="9392835" y="3070539"/>
                <a:ext cx="28537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99C0DCF-CBD7-D749-82FD-419F197A83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2835" y="3070539"/>
                <a:ext cx="2853794" cy="523220"/>
              </a:xfrm>
              <a:prstGeom prst="rect">
                <a:avLst/>
              </a:prstGeom>
              <a:blipFill>
                <a:blip r:embed="rId3"/>
                <a:stretch>
                  <a:fillRect l="-88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1F36312-AAD3-6344-A952-93780D413027}"/>
                  </a:ext>
                </a:extLst>
              </p:cNvPr>
              <p:cNvSpPr/>
              <p:nvPr/>
            </p:nvSpPr>
            <p:spPr>
              <a:xfrm>
                <a:off x="9392835" y="3861745"/>
                <a:ext cx="28537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1F36312-AAD3-6344-A952-93780D4130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2835" y="3861745"/>
                <a:ext cx="2853795" cy="523220"/>
              </a:xfrm>
              <a:prstGeom prst="rect">
                <a:avLst/>
              </a:prstGeom>
              <a:blipFill>
                <a:blip r:embed="rId4"/>
                <a:stretch>
                  <a:fillRect l="-88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2AEED53-BC01-8849-B422-ECB0527D1122}"/>
                  </a:ext>
                </a:extLst>
              </p:cNvPr>
              <p:cNvSpPr/>
              <p:nvPr/>
            </p:nvSpPr>
            <p:spPr>
              <a:xfrm>
                <a:off x="8083453" y="5404613"/>
                <a:ext cx="4921347" cy="9108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2AEED53-BC01-8849-B422-ECB0527D11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453" y="5404613"/>
                <a:ext cx="4921347" cy="910890"/>
              </a:xfrm>
              <a:prstGeom prst="rect">
                <a:avLst/>
              </a:prstGeom>
              <a:blipFill>
                <a:blip r:embed="rId5"/>
                <a:stretch>
                  <a:fillRect l="-258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26319D9-FE52-2B45-9442-9B4237867E8D}"/>
              </a:ext>
            </a:extLst>
          </p:cNvPr>
          <p:cNvSpPr txBox="1"/>
          <p:nvPr/>
        </p:nvSpPr>
        <p:spPr>
          <a:xfrm>
            <a:off x="8775599" y="1853173"/>
            <a:ext cx="367309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r>
              <a:rPr kumimoji="0" lang="zh-CN" altLang="en-US" sz="28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为奇数，偶对称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7A3B0F-0C9E-4A44-9463-4760ADF6C39D}"/>
              </a:ext>
            </a:extLst>
          </p:cNvPr>
          <p:cNvSpPr txBox="1"/>
          <p:nvPr/>
        </p:nvSpPr>
        <p:spPr>
          <a:xfrm>
            <a:off x="8208300" y="7736891"/>
            <a:ext cx="467165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432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利用对称性，对系数合并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432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40374514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45BCE-7488-A144-89AD-36048E829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7.5 </a:t>
            </a:r>
            <a:r>
              <a:rPr lang="zh-CN" altLang="en-US" dirty="0"/>
              <a:t>多抽样率系统的高效实现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51EDC2-ED7F-3240-9900-05A2167FB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776887"/>
            <a:ext cx="9740900" cy="5346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F16488-FC36-B141-B055-714E8B473B50}"/>
              </a:ext>
            </a:extLst>
          </p:cNvPr>
          <p:cNvSpPr txBox="1"/>
          <p:nvPr/>
        </p:nvSpPr>
        <p:spPr>
          <a:xfrm>
            <a:off x="190260" y="1080273"/>
            <a:ext cx="818682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7</a:t>
            </a:r>
            <a:r>
              <a:rPr lang="zh-CN" altLang="en-US" dirty="0"/>
              <a:t>、对称</a:t>
            </a:r>
            <a:r>
              <a:rPr lang="en-US" altLang="zh-CN" dirty="0"/>
              <a:t>FIR</a:t>
            </a:r>
            <a:r>
              <a:rPr lang="zh-CN" altLang="en-US" dirty="0"/>
              <a:t>滤波器高效实现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9D70F7-8FBE-924E-8BE8-225BB7284C00}"/>
              </a:ext>
            </a:extLst>
          </p:cNvPr>
          <p:cNvSpPr txBox="1"/>
          <p:nvPr/>
        </p:nvSpPr>
        <p:spPr>
          <a:xfrm>
            <a:off x="1621032" y="8630132"/>
            <a:ext cx="532527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r>
              <a:rPr kumimoji="0" lang="zh-CN" altLang="en-US" sz="28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为奇数，偶对称。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3579E1-B293-1142-8E1E-0F3B651400D2}"/>
              </a:ext>
            </a:extLst>
          </p:cNvPr>
          <p:cNvSpPr/>
          <p:nvPr/>
        </p:nvSpPr>
        <p:spPr>
          <a:xfrm>
            <a:off x="7241140" y="8673327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0432FF"/>
                </a:solidFill>
              </a:rPr>
              <a:t>奇对称？</a:t>
            </a:r>
            <a:endParaRPr lang="en-US" sz="2800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13209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0B000F-5A53-B649-B246-C971A6111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70" y="2631491"/>
            <a:ext cx="6400800" cy="5105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D30898-C457-5649-9B2D-0C28F3D9FADE}"/>
              </a:ext>
            </a:extLst>
          </p:cNvPr>
          <p:cNvSpPr txBox="1"/>
          <p:nvPr/>
        </p:nvSpPr>
        <p:spPr>
          <a:xfrm>
            <a:off x="190260" y="1080273"/>
            <a:ext cx="818682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7</a:t>
            </a:r>
            <a:r>
              <a:rPr lang="zh-CN" altLang="en-US" dirty="0"/>
              <a:t>、对称</a:t>
            </a:r>
            <a:r>
              <a:rPr lang="en-US" altLang="zh-CN" dirty="0"/>
              <a:t>FIR</a:t>
            </a:r>
            <a:r>
              <a:rPr lang="zh-CN" altLang="en-US" dirty="0"/>
              <a:t>滤波器高效实现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E12DC1E-C731-A34E-8201-850A39426E5F}"/>
                  </a:ext>
                </a:extLst>
              </p:cNvPr>
              <p:cNvSpPr/>
              <p:nvPr/>
            </p:nvSpPr>
            <p:spPr>
              <a:xfrm>
                <a:off x="9392835" y="3070539"/>
                <a:ext cx="28537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E12DC1E-C731-A34E-8201-850A39426E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2835" y="3070539"/>
                <a:ext cx="2853794" cy="523220"/>
              </a:xfrm>
              <a:prstGeom prst="rect">
                <a:avLst/>
              </a:prstGeom>
              <a:blipFill>
                <a:blip r:embed="rId3"/>
                <a:stretch>
                  <a:fillRect l="-88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2AC84C-0EEA-0143-902F-A39303D2B05E}"/>
                  </a:ext>
                </a:extLst>
              </p:cNvPr>
              <p:cNvSpPr/>
              <p:nvPr/>
            </p:nvSpPr>
            <p:spPr>
              <a:xfrm>
                <a:off x="9392835" y="3861745"/>
                <a:ext cx="28537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2AC84C-0EEA-0143-902F-A39303D2B0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2835" y="3861745"/>
                <a:ext cx="2853795" cy="523220"/>
              </a:xfrm>
              <a:prstGeom prst="rect">
                <a:avLst/>
              </a:prstGeom>
              <a:blipFill>
                <a:blip r:embed="rId4"/>
                <a:stretch>
                  <a:fillRect l="-88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F907E51-38A7-5A44-8A64-DD9091C7BBF2}"/>
                  </a:ext>
                </a:extLst>
              </p:cNvPr>
              <p:cNvSpPr/>
              <p:nvPr/>
            </p:nvSpPr>
            <p:spPr>
              <a:xfrm>
                <a:off x="8083453" y="5404613"/>
                <a:ext cx="4921347" cy="9108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F907E51-38A7-5A44-8A64-DD9091C7BB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453" y="5404613"/>
                <a:ext cx="4921347" cy="910890"/>
              </a:xfrm>
              <a:prstGeom prst="rect">
                <a:avLst/>
              </a:prstGeom>
              <a:blipFill>
                <a:blip r:embed="rId5"/>
                <a:stretch>
                  <a:fillRect l="-258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3B21D77-79E4-0748-BD8B-5E43E14BA012}"/>
              </a:ext>
            </a:extLst>
          </p:cNvPr>
          <p:cNvSpPr txBox="1"/>
          <p:nvPr/>
        </p:nvSpPr>
        <p:spPr>
          <a:xfrm>
            <a:off x="8775599" y="1853173"/>
            <a:ext cx="367309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r>
              <a:rPr kumimoji="0" lang="zh-CN" altLang="en-US" sz="28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为奇数，偶对称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73FACF-030F-894C-A63A-C464DDF2D891}"/>
              </a:ext>
            </a:extLst>
          </p:cNvPr>
          <p:cNvSpPr txBox="1"/>
          <p:nvPr/>
        </p:nvSpPr>
        <p:spPr>
          <a:xfrm>
            <a:off x="8208300" y="7736891"/>
            <a:ext cx="467165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432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利用对称性，对系数合并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432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1A81B09-5E56-7444-B925-D77ACDA44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1211"/>
            <a:ext cx="11099800" cy="952752"/>
          </a:xfrm>
        </p:spPr>
        <p:txBody>
          <a:bodyPr/>
          <a:lstStyle/>
          <a:p>
            <a:r>
              <a:rPr lang="en-US" dirty="0"/>
              <a:t>7.5 </a:t>
            </a:r>
            <a:r>
              <a:rPr lang="zh-CN" altLang="en-US" dirty="0"/>
              <a:t>多抽样率系统的高效实现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97711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E9F5C-4447-C14A-BB7E-0CB6B2286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7.5 </a:t>
            </a:r>
            <a:r>
              <a:rPr lang="zh-CN" altLang="en-US" dirty="0"/>
              <a:t>多抽样率系统的高效实现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80BA67-6095-AE44-9409-1C67E6CBB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2652147"/>
            <a:ext cx="10363200" cy="5410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DE0314-5B07-544C-9AE4-1FD37F855650}"/>
              </a:ext>
            </a:extLst>
          </p:cNvPr>
          <p:cNvSpPr txBox="1"/>
          <p:nvPr/>
        </p:nvSpPr>
        <p:spPr>
          <a:xfrm>
            <a:off x="190260" y="1080273"/>
            <a:ext cx="818682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7</a:t>
            </a:r>
            <a:r>
              <a:rPr lang="zh-CN" altLang="en-US" dirty="0"/>
              <a:t>、对称</a:t>
            </a:r>
            <a:r>
              <a:rPr lang="en-US" altLang="zh-CN" dirty="0"/>
              <a:t>FIR</a:t>
            </a:r>
            <a:r>
              <a:rPr lang="zh-CN" altLang="en-US" dirty="0"/>
              <a:t>滤波器高效实现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56678578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206C93-0474-FB41-B45A-2F067B335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6909"/>
            <a:ext cx="13004800" cy="46429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18E7B6-9788-4A42-80A5-07CAA32DD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</a:t>
            </a:r>
            <a:r>
              <a:rPr lang="en-US" altLang="zh-CN" dirty="0"/>
              <a:t>7</a:t>
            </a:r>
            <a:r>
              <a:rPr lang="zh-CN" altLang="en-US" dirty="0"/>
              <a:t> 多抽样率数字信号处理的应用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854EE7-7563-4D4F-9658-3A43769D6442}"/>
              </a:ext>
            </a:extLst>
          </p:cNvPr>
          <p:cNvSpPr txBox="1"/>
          <p:nvPr/>
        </p:nvSpPr>
        <p:spPr>
          <a:xfrm>
            <a:off x="176981" y="1230319"/>
            <a:ext cx="1256562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1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、语音信号子带编码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036394-9E3F-3545-ACE4-E1FABAB51F56}"/>
              </a:ext>
            </a:extLst>
          </p:cNvPr>
          <p:cNvSpPr txBox="1"/>
          <p:nvPr/>
        </p:nvSpPr>
        <p:spPr>
          <a:xfrm>
            <a:off x="176981" y="7249272"/>
            <a:ext cx="1210717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432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低频成分包含更多的信号能量，需要更多编码资源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432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31798905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AC694-01D6-6F43-8533-BB9667058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多抽样率转换系统性能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C61FCB-7FC3-D740-A27A-7B8CDA52A465}"/>
              </a:ext>
            </a:extLst>
          </p:cNvPr>
          <p:cNvSpPr txBox="1"/>
          <p:nvPr/>
        </p:nvSpPr>
        <p:spPr>
          <a:xfrm>
            <a:off x="377550" y="1049895"/>
            <a:ext cx="12211665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571500" marR="0" indent="-571500" algn="l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/>
              <a:t>滤波操作在高采样率信号中进行</a:t>
            </a:r>
            <a:endParaRPr lang="en-US" altLang="zh-CN" sz="3200" dirty="0"/>
          </a:p>
          <a:p>
            <a:pPr marL="571500" marR="0" indent="-571500" algn="l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大量无效的运算</a:t>
            </a: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571500" lvl="8" indent="-57150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800" dirty="0"/>
              <a:t>下采样中被丢弃的值无需在滤波中计算</a:t>
            </a:r>
            <a:endParaRPr lang="en-US" altLang="zh-CN" sz="2800" dirty="0"/>
          </a:p>
          <a:p>
            <a:pPr marL="571500" lvl="8" indent="-571500" algn="l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抗影像滤波大量零值相乘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BD98B-0E88-3340-A54A-49A3D4A54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053" y="4232934"/>
            <a:ext cx="6974693" cy="1617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038C90-3825-2342-8B0A-EA167D5B1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751" y="6528918"/>
            <a:ext cx="5963265" cy="1430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7C5C5D-3882-E149-BC82-83366ED24E6B}"/>
              </a:ext>
            </a:extLst>
          </p:cNvPr>
          <p:cNvSpPr txBox="1"/>
          <p:nvPr/>
        </p:nvSpPr>
        <p:spPr>
          <a:xfrm>
            <a:off x="952499" y="8738413"/>
            <a:ext cx="1097894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432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高效实现的基本思想是将滤波运算移到低分辨率信号上进行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432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8384669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8E7B6-9788-4A42-80A5-07CAA32DD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</a:t>
            </a:r>
            <a:r>
              <a:rPr lang="en-US" altLang="zh-CN" dirty="0"/>
              <a:t>7</a:t>
            </a:r>
            <a:r>
              <a:rPr lang="zh-CN" altLang="en-US" dirty="0"/>
              <a:t> 多抽样率数字信号处理的应用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854EE7-7563-4D4F-9658-3A43769D6442}"/>
              </a:ext>
            </a:extLst>
          </p:cNvPr>
          <p:cNvSpPr txBox="1"/>
          <p:nvPr/>
        </p:nvSpPr>
        <p:spPr>
          <a:xfrm>
            <a:off x="176981" y="1230319"/>
            <a:ext cx="1256562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1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、语音信号子带编码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815424-9C64-D14D-B11D-CD82E145E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819" y="3440623"/>
            <a:ext cx="8939161" cy="32623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243DD1-E700-C04E-82EA-2DF03CDDC431}"/>
              </a:ext>
            </a:extLst>
          </p:cNvPr>
          <p:cNvSpPr txBox="1"/>
          <p:nvPr/>
        </p:nvSpPr>
        <p:spPr>
          <a:xfrm>
            <a:off x="3549112" y="7490162"/>
            <a:ext cx="602884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432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频带分解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432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43663857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8E7B6-9788-4A42-80A5-07CAA32DD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</a:t>
            </a:r>
            <a:r>
              <a:rPr lang="en-US" altLang="zh-CN" dirty="0"/>
              <a:t>7</a:t>
            </a:r>
            <a:r>
              <a:rPr lang="zh-CN" altLang="en-US" dirty="0"/>
              <a:t> 多抽样率数字信号处理的应用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854EE7-7563-4D4F-9658-3A43769D6442}"/>
              </a:ext>
            </a:extLst>
          </p:cNvPr>
          <p:cNvSpPr txBox="1"/>
          <p:nvPr/>
        </p:nvSpPr>
        <p:spPr>
          <a:xfrm>
            <a:off x="176981" y="1230319"/>
            <a:ext cx="1256562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1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、语音信号子带编码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2041ED-4E48-2648-ADAC-F32D097F4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94" y="2494935"/>
            <a:ext cx="12129611" cy="476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9674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8E7B6-9788-4A42-80A5-07CAA32DD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</a:t>
            </a:r>
            <a:r>
              <a:rPr lang="en-US" altLang="zh-CN" dirty="0"/>
              <a:t>7</a:t>
            </a:r>
            <a:r>
              <a:rPr lang="zh-CN" altLang="en-US" dirty="0"/>
              <a:t> 多抽样率数字信号处理的应用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854EE7-7563-4D4F-9658-3A43769D6442}"/>
              </a:ext>
            </a:extLst>
          </p:cNvPr>
          <p:cNvSpPr txBox="1"/>
          <p:nvPr/>
        </p:nvSpPr>
        <p:spPr>
          <a:xfrm>
            <a:off x="176981" y="1230319"/>
            <a:ext cx="1256562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2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、图像信号子带编码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36C9CD-F780-0549-A21C-AFC8925B26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711"/>
          <a:stretch/>
        </p:blipFill>
        <p:spPr>
          <a:xfrm>
            <a:off x="1465142" y="2602716"/>
            <a:ext cx="9989302" cy="46659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B7D650-177E-8041-AE75-D0CBD30B6AB2}"/>
              </a:ext>
            </a:extLst>
          </p:cNvPr>
          <p:cNvSpPr txBox="1"/>
          <p:nvPr/>
        </p:nvSpPr>
        <p:spPr>
          <a:xfrm>
            <a:off x="3502617" y="8048898"/>
            <a:ext cx="64937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图像小波分解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57056736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8E7B6-9788-4A42-80A5-07CAA32DD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</a:t>
            </a:r>
            <a:r>
              <a:rPr lang="en-US" altLang="zh-CN" dirty="0"/>
              <a:t>7</a:t>
            </a:r>
            <a:r>
              <a:rPr lang="zh-CN" altLang="en-US" dirty="0"/>
              <a:t> 多抽样率数字信号处理的应用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854EE7-7563-4D4F-9658-3A43769D6442}"/>
              </a:ext>
            </a:extLst>
          </p:cNvPr>
          <p:cNvSpPr txBox="1"/>
          <p:nvPr/>
        </p:nvSpPr>
        <p:spPr>
          <a:xfrm>
            <a:off x="176981" y="1230319"/>
            <a:ext cx="1256562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2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、图像信号子带编码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167BA0-0043-1E46-8C1E-77D058F84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110" y="2153265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787F82-D402-0A4A-8B38-098D7019A1B2}"/>
              </a:ext>
            </a:extLst>
          </p:cNvPr>
          <p:cNvSpPr txBox="1"/>
          <p:nvPr/>
        </p:nvSpPr>
        <p:spPr>
          <a:xfrm>
            <a:off x="836908" y="3736989"/>
            <a:ext cx="412255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小波分解各子带信号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16948767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857" name="作业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7.5 </a:t>
            </a:r>
            <a:r>
              <a:rPr lang="zh-CN" altLang="en-US" dirty="0"/>
              <a:t>多抽样率系统的高效实现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887DB6-522C-9247-BD24-4148AAE65567}"/>
              </a:ext>
            </a:extLst>
          </p:cNvPr>
          <p:cNvSpPr txBox="1"/>
          <p:nvPr/>
        </p:nvSpPr>
        <p:spPr>
          <a:xfrm>
            <a:off x="190262" y="1196675"/>
            <a:ext cx="644651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1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、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倍抽取器系统等效实现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4A601E-7F72-B942-B16B-9E64165F0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42" y="2085977"/>
            <a:ext cx="4738995" cy="841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A41F00-1BB6-4E42-BCE4-1C99347D3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92" y="3115578"/>
            <a:ext cx="4808845" cy="7179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F7966C-5F08-9946-B35A-CF1C8BD4D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55" y="4483703"/>
            <a:ext cx="9142270" cy="43961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3410B7A-9CF8-CD4E-89B0-BDAEF0AEF9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3809" y="1260283"/>
            <a:ext cx="7020232" cy="33360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6CC526-0E12-7B45-B873-5D772A372D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8061" y="6102700"/>
            <a:ext cx="6835980" cy="277711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857" name="作业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7.5 </a:t>
            </a:r>
            <a:r>
              <a:rPr lang="zh-CN" altLang="en-US" dirty="0"/>
              <a:t>多抽样率系统的高效实现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887DB6-522C-9247-BD24-4148AAE65567}"/>
              </a:ext>
            </a:extLst>
          </p:cNvPr>
          <p:cNvSpPr txBox="1"/>
          <p:nvPr/>
        </p:nvSpPr>
        <p:spPr>
          <a:xfrm>
            <a:off x="205010" y="1109770"/>
            <a:ext cx="573858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I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倍</a:t>
            </a:r>
            <a:r>
              <a:rPr lang="zh-CN" altLang="en-US" dirty="0"/>
              <a:t>内插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系统等效实现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87F023-204D-A34A-AFDB-097E35AF8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342" y="1091995"/>
            <a:ext cx="7241457" cy="2880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09B5C1-DB71-FB42-8A0A-83EF40E0C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342" y="4673752"/>
            <a:ext cx="7062665" cy="2988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0BCBA9-C6E2-DC42-8C58-92B21658D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51" y="2159785"/>
            <a:ext cx="3029702" cy="7685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C9CB37-A280-2341-985C-C97FA6486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8066" y="3270274"/>
            <a:ext cx="3029702" cy="7307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89379C-76C9-7D43-87DB-FC782EAFEE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150" y="4876800"/>
            <a:ext cx="3029702" cy="64712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5F9510B-6B00-42A7-A1A9-BE84573E5511}"/>
                  </a:ext>
                </a:extLst>
              </p14:cNvPr>
              <p14:cNvContentPartPr/>
              <p14:nvPr/>
            </p14:nvContentPartPr>
            <p14:xfrm>
              <a:off x="6072840" y="8205480"/>
              <a:ext cx="2459880" cy="932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5F9510B-6B00-42A7-A1A9-BE84573E551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63480" y="8196120"/>
                <a:ext cx="2478600" cy="11196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CE9BD5A0-A83D-4AEB-8799-E643C718B8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90" y="6249938"/>
            <a:ext cx="4298478" cy="5747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F3AA004-AF75-466E-BCDF-3AABC3C938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066" y="7211008"/>
            <a:ext cx="4480610" cy="65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51722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C56F8-83F2-714C-9A24-9AF574743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7.5 </a:t>
            </a:r>
            <a:r>
              <a:rPr lang="zh-CN" altLang="en-US" dirty="0"/>
              <a:t>多抽样率系统的高效实现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414F2C-FBB0-9C42-9B2C-D14C924CF43A}"/>
                  </a:ext>
                </a:extLst>
              </p:cNvPr>
              <p:cNvSpPr txBox="1"/>
              <p:nvPr/>
            </p:nvSpPr>
            <p:spPr>
              <a:xfrm>
                <a:off x="412954" y="1853173"/>
                <a:ext cx="11916698" cy="114140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𝐻</m:t>
                      </m:r>
                      <m:d>
                        <m:d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𝑧</m:t>
                          </m:r>
                        </m:e>
                      </m:d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𝑛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=0</m:t>
                          </m:r>
                        </m:sub>
                        <m:sup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𝑁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−1</m:t>
                          </m:r>
                        </m:sup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h</m:t>
                          </m:r>
                          <m:d>
                            <m:d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pPr>
                            <m:e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𝑧</m:t>
                              </m:r>
                            </m:e>
                            <m:sup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414F2C-FBB0-9C42-9B2C-D14C924CF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54" y="1853173"/>
                <a:ext cx="11916698" cy="1141403"/>
              </a:xfrm>
              <a:prstGeom prst="rect">
                <a:avLst/>
              </a:prstGeom>
              <a:blipFill>
                <a:blip r:embed="rId2"/>
                <a:stretch>
                  <a:fillRect l="-532" t="-98901" b="-1549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D0671D8-1882-C049-B7A3-0E5590468EA0}"/>
                  </a:ext>
                </a:extLst>
              </p:cNvPr>
              <p:cNvSpPr/>
              <p:nvPr/>
            </p:nvSpPr>
            <p:spPr>
              <a:xfrm>
                <a:off x="1025013" y="3110886"/>
                <a:ext cx="10692580" cy="5868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−0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D0671D8-1882-C049-B7A3-0E5590468E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013" y="3110886"/>
                <a:ext cx="10692580" cy="586827"/>
              </a:xfrm>
              <a:prstGeom prst="rect">
                <a:avLst/>
              </a:prstGeom>
              <a:blipFill>
                <a:blip r:embed="rId3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7720767-FBEB-D14F-8BA5-CC004B92742A}"/>
              </a:ext>
            </a:extLst>
          </p:cNvPr>
          <p:cNvSpPr txBox="1"/>
          <p:nvPr/>
        </p:nvSpPr>
        <p:spPr>
          <a:xfrm>
            <a:off x="190261" y="1080273"/>
            <a:ext cx="672673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FIR</a:t>
            </a:r>
            <a:r>
              <a:rPr lang="zh-CN" altLang="en-US" dirty="0"/>
              <a:t>滤波器的多相分解表示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1D3EDAA-7085-5B45-A2AB-FD2733A39E42}"/>
                  </a:ext>
                </a:extLst>
              </p:cNvPr>
              <p:cNvSpPr/>
              <p:nvPr/>
            </p:nvSpPr>
            <p:spPr>
              <a:xfrm>
                <a:off x="1142997" y="3972274"/>
                <a:ext cx="10692580" cy="5868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1D3EDAA-7085-5B45-A2AB-FD2733A39E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7" y="3972274"/>
                <a:ext cx="10692580" cy="586827"/>
              </a:xfrm>
              <a:prstGeom prst="rect">
                <a:avLst/>
              </a:prstGeom>
              <a:blipFill>
                <a:blip r:embed="rId4"/>
                <a:stretch>
                  <a:fillRect l="-237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393D540-2D63-F648-81F9-3BC3F64356DA}"/>
                  </a:ext>
                </a:extLst>
              </p:cNvPr>
              <p:cNvSpPr/>
              <p:nvPr/>
            </p:nvSpPr>
            <p:spPr>
              <a:xfrm>
                <a:off x="1142997" y="4858247"/>
                <a:ext cx="10692580" cy="5868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+2)</m:t>
                          </m:r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393D540-2D63-F648-81F9-3BC3F64356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7" y="4858247"/>
                <a:ext cx="10692580" cy="586827"/>
              </a:xfrm>
              <a:prstGeom prst="rect">
                <a:avLst/>
              </a:prstGeom>
              <a:blipFill>
                <a:blip r:embed="rId5"/>
                <a:stretch>
                  <a:fillRect l="-237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67D07C2-2F77-354F-898B-66B8B0509EB7}"/>
                  </a:ext>
                </a:extLst>
              </p:cNvPr>
              <p:cNvSpPr/>
              <p:nvPr/>
            </p:nvSpPr>
            <p:spPr>
              <a:xfrm>
                <a:off x="1142997" y="6406564"/>
                <a:ext cx="13059697" cy="594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+(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−1))</m:t>
                          </m:r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67D07C2-2F77-354F-898B-66B8B0509E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7" y="6406564"/>
                <a:ext cx="13059697" cy="594650"/>
              </a:xfrm>
              <a:prstGeom prst="rect">
                <a:avLst/>
              </a:prstGeom>
              <a:blipFill>
                <a:blip r:embed="rId6"/>
                <a:stretch>
                  <a:fillRect l="-194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5CB6D04-1EC0-6A45-9E12-7E65558F7501}"/>
                  </a:ext>
                </a:extLst>
              </p:cNvPr>
              <p:cNvSpPr/>
              <p:nvPr/>
            </p:nvSpPr>
            <p:spPr>
              <a:xfrm>
                <a:off x="1142997" y="5659424"/>
                <a:ext cx="1069258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5CB6D04-1EC0-6A45-9E12-7E65558F75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7" y="5659424"/>
                <a:ext cx="10692580" cy="523220"/>
              </a:xfrm>
              <a:prstGeom prst="rect">
                <a:avLst/>
              </a:prstGeom>
              <a:blipFill>
                <a:blip r:embed="rId7"/>
                <a:stretch>
                  <a:fillRect l="-2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F96C8A7-0AA8-494C-8CFE-F3452AC7B40E}"/>
                  </a:ext>
                </a:extLst>
              </p:cNvPr>
              <p:cNvSpPr/>
              <p:nvPr/>
            </p:nvSpPr>
            <p:spPr>
              <a:xfrm>
                <a:off x="1025012" y="7292537"/>
                <a:ext cx="2752997" cy="1304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 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F96C8A7-0AA8-494C-8CFE-F3452AC7B4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012" y="7292537"/>
                <a:ext cx="2752997" cy="1304268"/>
              </a:xfrm>
              <a:prstGeom prst="rect">
                <a:avLst/>
              </a:prstGeom>
              <a:blipFill>
                <a:blip r:embed="rId8"/>
                <a:stretch>
                  <a:fillRect l="-31336" t="-100000" b="-156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DC728A65-482A-3F43-9FD1-97285C37C6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4382" y="7454763"/>
            <a:ext cx="5527918" cy="11993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A2DAE0-7489-B546-B79F-268F89CAE6EE}"/>
              </a:ext>
            </a:extLst>
          </p:cNvPr>
          <p:cNvSpPr txBox="1"/>
          <p:nvPr/>
        </p:nvSpPr>
        <p:spPr>
          <a:xfrm>
            <a:off x="4843866" y="7877693"/>
            <a:ext cx="141584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800" dirty="0"/>
              <a:t>其中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BBA93E-9198-FE47-B924-8F2E7177D7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7704" y="8906993"/>
            <a:ext cx="3719889" cy="656451"/>
          </a:xfrm>
          <a:prstGeom prst="rect">
            <a:avLst/>
          </a:prstGeom>
        </p:spPr>
      </p:pic>
      <p:sp>
        <p:nvSpPr>
          <p:cNvPr id="15" name="Right Brace 14">
            <a:extLst>
              <a:ext uri="{FF2B5EF4-FFF2-40B4-BE49-F238E27FC236}">
                <a16:creationId xmlns:a16="http://schemas.microsoft.com/office/drawing/2014/main" id="{200CEE98-EB30-8944-98E6-1533A94E8482}"/>
              </a:ext>
            </a:extLst>
          </p:cNvPr>
          <p:cNvSpPr/>
          <p:nvPr/>
        </p:nvSpPr>
        <p:spPr>
          <a:xfrm>
            <a:off x="11348882" y="3226141"/>
            <a:ext cx="412955" cy="3593003"/>
          </a:xfrm>
          <a:prstGeom prst="rightBrace">
            <a:avLst>
              <a:gd name="adj1" fmla="val 62789"/>
              <a:gd name="adj2" fmla="val 50000"/>
            </a:avLst>
          </a:prstGeom>
          <a:noFill/>
          <a:ln w="25400" cap="flat">
            <a:solidFill>
              <a:srgbClr val="0432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20AA725-FF3F-2640-877D-E60E2682EB51}"/>
                  </a:ext>
                </a:extLst>
              </p:cNvPr>
              <p:cNvSpPr/>
              <p:nvPr/>
            </p:nvSpPr>
            <p:spPr>
              <a:xfrm>
                <a:off x="11913706" y="4761032"/>
                <a:ext cx="7418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dirty="0">
                    <a:solidFill>
                      <a:srgbClr val="0432FF"/>
                    </a:solidFill>
                  </a:rPr>
                  <a:t>项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20AA725-FF3F-2640-877D-E60E2682EB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3706" y="4761032"/>
                <a:ext cx="741870" cy="523220"/>
              </a:xfrm>
              <a:prstGeom prst="rect">
                <a:avLst/>
              </a:prstGeom>
              <a:blipFill>
                <a:blip r:embed="rId11"/>
                <a:stretch>
                  <a:fillRect l="-1667" t="-14286" r="-15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08052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8A360-AB15-1E40-911F-78A5E9C81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7.5 </a:t>
            </a:r>
            <a:r>
              <a:rPr lang="zh-CN" altLang="en-US" dirty="0"/>
              <a:t>多抽样率系统的高效实现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BA8B69-31D7-7D4A-B0BA-DF5D7C33E193}"/>
              </a:ext>
            </a:extLst>
          </p:cNvPr>
          <p:cNvSpPr txBox="1"/>
          <p:nvPr/>
        </p:nvSpPr>
        <p:spPr>
          <a:xfrm>
            <a:off x="190261" y="1080273"/>
            <a:ext cx="672673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FIR</a:t>
            </a:r>
            <a:r>
              <a:rPr lang="zh-CN" altLang="en-US" dirty="0"/>
              <a:t>滤波器的多相分解表示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176C45-C4E1-ED40-85B5-CD62A0630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1545" y="1736862"/>
            <a:ext cx="5842994" cy="58728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48E3B87-DAEC-3049-BFDE-7501F9B26E61}"/>
                  </a:ext>
                </a:extLst>
              </p:cNvPr>
              <p:cNvSpPr/>
              <p:nvPr/>
            </p:nvSpPr>
            <p:spPr>
              <a:xfrm>
                <a:off x="190261" y="1973801"/>
                <a:ext cx="5527918" cy="14775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48E3B87-DAEC-3049-BFDE-7501F9B26E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61" y="1973801"/>
                <a:ext cx="5527918" cy="1477520"/>
              </a:xfrm>
              <a:prstGeom prst="rect">
                <a:avLst/>
              </a:prstGeom>
              <a:blipFill>
                <a:blip r:embed="rId3"/>
                <a:stretch>
                  <a:fillRect t="-102542" b="-16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309149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8A360-AB15-1E40-911F-78A5E9C81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7.5 </a:t>
            </a:r>
            <a:r>
              <a:rPr lang="zh-CN" altLang="en-US" dirty="0"/>
              <a:t>多抽样率系统的高效实现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BA8B69-31D7-7D4A-B0BA-DF5D7C33E193}"/>
              </a:ext>
            </a:extLst>
          </p:cNvPr>
          <p:cNvSpPr txBox="1"/>
          <p:nvPr/>
        </p:nvSpPr>
        <p:spPr>
          <a:xfrm>
            <a:off x="190261" y="1080273"/>
            <a:ext cx="672673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FIR</a:t>
            </a:r>
            <a:r>
              <a:rPr lang="zh-CN" altLang="en-US" dirty="0"/>
              <a:t>滤波器的多相分解表示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D8A3A2-D3A1-F541-80F7-4C4ABB24F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16" y="2070229"/>
            <a:ext cx="5527918" cy="11993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EB13A1-F9DC-DC40-94F8-85159FB31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392" y="3701789"/>
            <a:ext cx="3719889" cy="6564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AEA5C6-14A7-AE41-A91D-DBA26719B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8178" y="1408568"/>
            <a:ext cx="5205087" cy="16924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A1F0F6-987C-9E45-876F-D20434C0E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0457" y="4523485"/>
            <a:ext cx="6294343" cy="4713506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600BF5C9-581D-0743-8F08-2A7FC70792FB}"/>
              </a:ext>
            </a:extLst>
          </p:cNvPr>
          <p:cNvSpPr/>
          <p:nvPr/>
        </p:nvSpPr>
        <p:spPr>
          <a:xfrm>
            <a:off x="9580497" y="3310534"/>
            <a:ext cx="480448" cy="782510"/>
          </a:xfrm>
          <a:prstGeom prst="down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98917424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8E7B6-9788-4A42-80A5-07CAA32DD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7.5 </a:t>
            </a:r>
            <a:r>
              <a:rPr lang="zh-CN" altLang="en-US" dirty="0"/>
              <a:t>多抽样率系统的高效实现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AE34AF-DD1A-B642-9279-CCB244A577CC}"/>
              </a:ext>
            </a:extLst>
          </p:cNvPr>
          <p:cNvSpPr txBox="1"/>
          <p:nvPr/>
        </p:nvSpPr>
        <p:spPr>
          <a:xfrm>
            <a:off x="190260" y="1080273"/>
            <a:ext cx="818682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D</a:t>
            </a:r>
            <a:r>
              <a:rPr lang="zh-CN" altLang="en-US" dirty="0"/>
              <a:t>倍抽取器系统的</a:t>
            </a:r>
            <a:r>
              <a:rPr lang="en-US" altLang="zh-CN" dirty="0"/>
              <a:t>FIR</a:t>
            </a:r>
            <a:r>
              <a:rPr lang="zh-CN" altLang="en-US" dirty="0"/>
              <a:t>多相实现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1DB416-5E21-9E41-916D-FEF369333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260" y="1736863"/>
            <a:ext cx="6870700" cy="186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69E805-37E1-C343-A3AA-50912ECDD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860" y="4876800"/>
            <a:ext cx="7150100" cy="4457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445BA3-E06A-A74A-A699-6B70CCEEC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34" y="1853173"/>
            <a:ext cx="4790840" cy="113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3EFE5A-3BE5-7A41-A804-D82007A1B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9375" y="3162134"/>
            <a:ext cx="3182720" cy="555283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02EEE623-9731-2349-8C25-6CA52AFB8594}"/>
              </a:ext>
            </a:extLst>
          </p:cNvPr>
          <p:cNvSpPr/>
          <p:nvPr/>
        </p:nvSpPr>
        <p:spPr>
          <a:xfrm>
            <a:off x="9152610" y="3849026"/>
            <a:ext cx="480448" cy="782510"/>
          </a:xfrm>
          <a:prstGeom prst="down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1A4D3-A13C-FD4F-967B-EB051059D8DD}"/>
              </a:ext>
            </a:extLst>
          </p:cNvPr>
          <p:cNvSpPr txBox="1"/>
          <p:nvPr/>
        </p:nvSpPr>
        <p:spPr>
          <a:xfrm>
            <a:off x="642534" y="6869887"/>
            <a:ext cx="5513511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2800" dirty="0"/>
              <a:t>高取样率信号滤波</a:t>
            </a:r>
            <a:endParaRPr lang="en-US" altLang="zh-CN" sz="2800" dirty="0"/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大量滤波结果被抽取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6962057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8E7B6-9788-4A42-80A5-07CAA32DD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7.5 </a:t>
            </a:r>
            <a:r>
              <a:rPr lang="zh-CN" altLang="en-US" dirty="0"/>
              <a:t>多抽样率系统的高效实现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AE34AF-DD1A-B642-9279-CCB244A577CC}"/>
              </a:ext>
            </a:extLst>
          </p:cNvPr>
          <p:cNvSpPr txBox="1"/>
          <p:nvPr/>
        </p:nvSpPr>
        <p:spPr>
          <a:xfrm>
            <a:off x="190260" y="1080273"/>
            <a:ext cx="818682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D</a:t>
            </a:r>
            <a:r>
              <a:rPr lang="zh-CN" altLang="en-US" dirty="0"/>
              <a:t>倍抽取器系统的</a:t>
            </a:r>
            <a:r>
              <a:rPr lang="en-US" altLang="zh-CN" dirty="0"/>
              <a:t>FIR</a:t>
            </a:r>
            <a:r>
              <a:rPr lang="zh-CN" altLang="en-US" dirty="0"/>
              <a:t>多相实现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B7C49B-E15B-2045-A00D-CD568925E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935" y="3456297"/>
            <a:ext cx="6584865" cy="40513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AEE8A0-F3B8-2F41-B8A5-10CF8F3DF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30" y="2104217"/>
            <a:ext cx="4067302" cy="10884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237D7F-5C26-6844-8A07-F53F8CEDA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8783" y="2245998"/>
            <a:ext cx="2908300" cy="62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1E335F-A62C-FD4A-A2F1-0A5C377C0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749" y="3376108"/>
            <a:ext cx="6419935" cy="4002482"/>
          </a:xfrm>
          <a:prstGeom prst="rect">
            <a:avLst/>
          </a:prstGeom>
        </p:spPr>
      </p:pic>
      <p:sp>
        <p:nvSpPr>
          <p:cNvPr id="12" name="Striped Right Arrow 11">
            <a:extLst>
              <a:ext uri="{FF2B5EF4-FFF2-40B4-BE49-F238E27FC236}">
                <a16:creationId xmlns:a16="http://schemas.microsoft.com/office/drawing/2014/main" id="{CD3E145C-CCBA-A940-AEE0-D1F706F2E180}"/>
              </a:ext>
            </a:extLst>
          </p:cNvPr>
          <p:cNvSpPr/>
          <p:nvPr/>
        </p:nvSpPr>
        <p:spPr>
          <a:xfrm>
            <a:off x="5943600" y="5360632"/>
            <a:ext cx="648929" cy="383458"/>
          </a:xfrm>
          <a:prstGeom prst="striped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9F6C9C3-6090-3B49-97E7-1CB0FF196109}"/>
                  </a:ext>
                </a:extLst>
              </p:cNvPr>
              <p:cNvSpPr/>
              <p:nvPr/>
            </p:nvSpPr>
            <p:spPr>
              <a:xfrm>
                <a:off x="6419935" y="7560063"/>
                <a:ext cx="2184958" cy="701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/>
                  <a:t>乘法次数</a:t>
                </a:r>
                <a:r>
                  <a:rPr lang="zh-CN" altLang="en-US" sz="2800" dirty="0"/>
                  <a:t>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9F6C9C3-6090-3B49-97E7-1CB0FF1961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935" y="7560063"/>
                <a:ext cx="2184958" cy="701859"/>
              </a:xfrm>
              <a:prstGeom prst="rect">
                <a:avLst/>
              </a:prstGeom>
              <a:blipFill>
                <a:blip r:embed="rId6"/>
                <a:stretch>
                  <a:fillRect l="-5202"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CCD31C0-FD92-2D4B-B63A-D5DD2FA32497}"/>
                  </a:ext>
                </a:extLst>
              </p:cNvPr>
              <p:cNvSpPr/>
              <p:nvPr/>
            </p:nvSpPr>
            <p:spPr>
              <a:xfrm>
                <a:off x="6427037" y="8411717"/>
                <a:ext cx="6577763" cy="701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/>
                  <a:t>加法次数</a:t>
                </a:r>
                <a14:m>
                  <m:oMath xmlns:m="http://schemas.openxmlformats.org/officeDocument/2006/math">
                    <m:r>
                      <a:rPr lang="en-US" sz="2800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8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−1)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−1)=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CCD31C0-FD92-2D4B-B63A-D5DD2FA324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037" y="8411717"/>
                <a:ext cx="6577763" cy="701859"/>
              </a:xfrm>
              <a:prstGeom prst="rect">
                <a:avLst/>
              </a:prstGeom>
              <a:blipFill>
                <a:blip r:embed="rId7"/>
                <a:stretch>
                  <a:fillRect l="-1349"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8721739-D8AD-2143-8ECC-516AEDF23372}"/>
                  </a:ext>
                </a:extLst>
              </p:cNvPr>
              <p:cNvSpPr/>
              <p:nvPr/>
            </p:nvSpPr>
            <p:spPr>
              <a:xfrm>
                <a:off x="446330" y="7649383"/>
                <a:ext cx="22517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/>
                  <a:t>乘法次数</a:t>
                </a:r>
                <a:r>
                  <a:rPr lang="zh-CN" altLang="en-US" sz="2800" dirty="0"/>
                  <a:t>：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8721739-D8AD-2143-8ECC-516AEDF233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30" y="7649383"/>
                <a:ext cx="2251707" cy="523220"/>
              </a:xfrm>
              <a:prstGeom prst="rect">
                <a:avLst/>
              </a:prstGeom>
              <a:blipFill>
                <a:blip r:embed="rId8"/>
                <a:stretch>
                  <a:fillRect l="-5056" t="-11628" r="-562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5318556-5163-864D-8AA2-6D5B23C0E3ED}"/>
                  </a:ext>
                </a:extLst>
              </p:cNvPr>
              <p:cNvSpPr/>
              <p:nvPr/>
            </p:nvSpPr>
            <p:spPr>
              <a:xfrm>
                <a:off x="446330" y="8411717"/>
                <a:ext cx="28777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/>
                  <a:t>加法次数</a:t>
                </a:r>
                <a:r>
                  <a:rPr lang="zh-CN" altLang="en-US" sz="2800" dirty="0"/>
                  <a:t>：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5318556-5163-864D-8AA2-6D5B23C0E3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30" y="8411717"/>
                <a:ext cx="2877711" cy="523220"/>
              </a:xfrm>
              <a:prstGeom prst="rect">
                <a:avLst/>
              </a:prstGeom>
              <a:blipFill>
                <a:blip r:embed="rId9"/>
                <a:stretch>
                  <a:fillRect l="-3509" t="-11628" r="-439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C70DA83A-988A-3845-82DF-BFF86ADA4DBA}"/>
              </a:ext>
            </a:extLst>
          </p:cNvPr>
          <p:cNvSpPr txBox="1"/>
          <p:nvPr/>
        </p:nvSpPr>
        <p:spPr>
          <a:xfrm>
            <a:off x="3696241" y="8115280"/>
            <a:ext cx="224769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solidFill>
                  <a:srgbClr val="0432FF"/>
                </a:solidFill>
              </a:rPr>
              <a:t>单位时间运算量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432FF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72155292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5803</TotalTime>
  <Words>675</Words>
  <Application>Microsoft Office PowerPoint</Application>
  <PresentationFormat>自定义</PresentationFormat>
  <Paragraphs>103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Helvetica Light</vt:lpstr>
      <vt:lpstr>Helvetica Neue</vt:lpstr>
      <vt:lpstr>Arial</vt:lpstr>
      <vt:lpstr>Cambria Math</vt:lpstr>
      <vt:lpstr>Helvetica</vt:lpstr>
      <vt:lpstr>Wingdings</vt:lpstr>
      <vt:lpstr>White</vt:lpstr>
      <vt:lpstr>数字信号处理 Digital Signal Processing</vt:lpstr>
      <vt:lpstr>多抽样率转换系统性能</vt:lpstr>
      <vt:lpstr>7.5 多抽样率系统的高效实现</vt:lpstr>
      <vt:lpstr>7.5 多抽样率系统的高效实现</vt:lpstr>
      <vt:lpstr>7.5 多抽样率系统的高效实现</vt:lpstr>
      <vt:lpstr>7.5 多抽样率系统的高效实现</vt:lpstr>
      <vt:lpstr>7.5 多抽样率系统的高效实现</vt:lpstr>
      <vt:lpstr>7.5 多抽样率系统的高效实现</vt:lpstr>
      <vt:lpstr>7.5 多抽样率系统的高效实现</vt:lpstr>
      <vt:lpstr>7.5 多抽样率系统的高效实现</vt:lpstr>
      <vt:lpstr>7.5 多抽样率系统的高效实现</vt:lpstr>
      <vt:lpstr>7.5 多抽样率系统的高效实现</vt:lpstr>
      <vt:lpstr>7.5 多抽样率系统的高效实现</vt:lpstr>
      <vt:lpstr>7.5 多抽样率系统的高效实现</vt:lpstr>
      <vt:lpstr>7.5 多抽样率系统的高效实现</vt:lpstr>
      <vt:lpstr>7.5 多抽样率系统的高效实现</vt:lpstr>
      <vt:lpstr>7.5 多抽样率系统的高效实现</vt:lpstr>
      <vt:lpstr>7.5 多抽样率系统的高效实现</vt:lpstr>
      <vt:lpstr>7.7 多抽样率数字信号处理的应用</vt:lpstr>
      <vt:lpstr>7.7 多抽样率数字信号处理的应用</vt:lpstr>
      <vt:lpstr>7.7 多抽样率数字信号处理的应用</vt:lpstr>
      <vt:lpstr>7.7 多抽样率数字信号处理的应用</vt:lpstr>
      <vt:lpstr>7.7 多抽样率数字信号处理的应用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数字信号处理 Digital Signal Processing</dc:title>
  <cp:lastModifiedBy>而云 刘</cp:lastModifiedBy>
  <cp:revision>125</cp:revision>
  <dcterms:modified xsi:type="dcterms:W3CDTF">2021-12-12T15:50:22Z</dcterms:modified>
</cp:coreProperties>
</file>